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321" r:id="rId3"/>
    <p:sldId id="356" r:id="rId4"/>
    <p:sldId id="354" r:id="rId5"/>
    <p:sldId id="355" r:id="rId6"/>
    <p:sldId id="347" r:id="rId7"/>
    <p:sldId id="357" r:id="rId8"/>
    <p:sldId id="353" r:id="rId9"/>
    <p:sldId id="351" r:id="rId10"/>
    <p:sldId id="349" r:id="rId1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Kolb" initials="MK" lastIdx="1" clrIdx="0">
    <p:extLst>
      <p:ext uri="{19B8F6BF-5375-455C-9EA6-DF929625EA0E}">
        <p15:presenceInfo xmlns:p15="http://schemas.microsoft.com/office/powerpoint/2012/main" userId="Mark Kolb" providerId="None"/>
      </p:ext>
    </p:extLst>
  </p:cmAuthor>
  <p:cmAuthor id="2" name="kathy" initials="k" lastIdx="4" clrIdx="1">
    <p:extLst>
      <p:ext uri="{19B8F6BF-5375-455C-9EA6-DF929625EA0E}">
        <p15:presenceInfo xmlns:p15="http://schemas.microsoft.com/office/powerpoint/2012/main" userId="kathy" providerId="None"/>
      </p:ext>
    </p:extLst>
  </p:cmAuthor>
  <p:cmAuthor id="3" name="ANDREW PHILLIPS" initials="AP" lastIdx="1" clrIdx="2">
    <p:extLst>
      <p:ext uri="{19B8F6BF-5375-455C-9EA6-DF929625EA0E}">
        <p15:presenceInfo xmlns:p15="http://schemas.microsoft.com/office/powerpoint/2012/main" userId="258416e864a2c7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A9F"/>
    <a:srgbClr val="FFFFCC"/>
    <a:srgbClr val="B7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89107" autoAdjust="0"/>
  </p:normalViewPr>
  <p:slideViewPr>
    <p:cSldViewPr>
      <p:cViewPr varScale="1">
        <p:scale>
          <a:sx n="90" d="100"/>
          <a:sy n="90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56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68CDF2F-02F4-40F7-8EF2-C70240BAFED4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3C9A5-F6BA-41BD-8074-0E54EB837F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8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3AA270-F02A-41F7-A638-B5A49759910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D35E47-E5D3-40CF-AC8C-538DD8F7600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046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5E47-E5D3-40CF-AC8C-538DD8F7600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B77B7-5AFA-4E4C-8526-B00D854467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37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A2770-FFA2-4D14-8FD6-38CE023401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68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B2A8C-F0D6-447D-B08E-9DF60ECCF9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12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6AA66-CEE4-4D17-A8E1-04ADA7F6E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6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9E5A9-C001-4583-B116-D7C1CEB669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5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3B20-028C-4ECD-8A76-957AE06758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00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F49E8-5F8B-4F5D-95FE-472041F2CD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48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APM-HeaderF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6718300"/>
            <a:ext cx="9144000" cy="133350"/>
          </a:xfrm>
          <a:prstGeom prst="rect">
            <a:avLst/>
          </a:prstGeom>
          <a:solidFill>
            <a:srgbClr val="374A9F"/>
          </a:solidFill>
          <a:ln>
            <a:solidFill>
              <a:srgbClr val="37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BB9F-D3D8-46C3-ADB1-F5902DB1F5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357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APM-HeaderF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6718300"/>
            <a:ext cx="9144000" cy="133350"/>
          </a:xfrm>
          <a:prstGeom prst="rect">
            <a:avLst/>
          </a:prstGeom>
          <a:solidFill>
            <a:srgbClr val="374A9F"/>
          </a:solidFill>
          <a:ln>
            <a:solidFill>
              <a:srgbClr val="37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C45B77-AFBE-4AAB-BB77-0D5B9899EE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36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63E46-A305-4800-B348-8B62931299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7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D7F66-2187-45FC-BCCD-4D82F55CA9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9CB7FB-C5A6-4CB7-801B-B748EE79E83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8" descr="NAPM-HeaderF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0" y="6718300"/>
            <a:ext cx="9144000" cy="133350"/>
          </a:xfrm>
          <a:prstGeom prst="rect">
            <a:avLst/>
          </a:prstGeom>
          <a:solidFill>
            <a:srgbClr val="374A9F"/>
          </a:solidFill>
          <a:ln>
            <a:solidFill>
              <a:srgbClr val="374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71" r:id="rId6"/>
    <p:sldLayoutId id="2147483672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8AAD0-F887-4CC5-BCA5-E606CDCF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362200"/>
            <a:ext cx="5219700" cy="2944861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85057" y="1523999"/>
            <a:ext cx="8773886" cy="581026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</a:rPr>
              <a:t>Road to Seamless Acceptance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C44A1D-DDA8-431F-9A85-61FB8F6A661B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0EAA4-3029-4D04-92F0-7861BD9DD448}"/>
              </a:ext>
            </a:extLst>
          </p:cNvPr>
          <p:cNvSpPr/>
          <p:nvPr/>
        </p:nvSpPr>
        <p:spPr>
          <a:xfrm>
            <a:off x="3086100" y="5105400"/>
            <a:ext cx="2971800" cy="30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DDED1-0A8C-474A-A920-774FCDA11D99}"/>
              </a:ext>
            </a:extLst>
          </p:cNvPr>
          <p:cNvSpPr txBox="1"/>
          <p:nvPr/>
        </p:nvSpPr>
        <p:spPr>
          <a:xfrm>
            <a:off x="800100" y="540726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Mail Owner Scorecard Analysis</a:t>
            </a:r>
          </a:p>
        </p:txBody>
      </p:sp>
    </p:spTree>
    <p:extLst>
      <p:ext uri="{BB962C8B-B14F-4D97-AF65-F5344CB8AC3E}">
        <p14:creationId xmlns:p14="http://schemas.microsoft.com/office/powerpoint/2010/main" val="161449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44E6-82AD-452C-B37F-8ACA261E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C27C3-4BF3-4F27-B0F8-279B99A03F19}"/>
              </a:ext>
            </a:extLst>
          </p:cNvPr>
          <p:cNvSpPr/>
          <p:nvPr/>
        </p:nvSpPr>
        <p:spPr>
          <a:xfrm>
            <a:off x="152400" y="1483166"/>
            <a:ext cx="868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 u="sng" kern="0" dirty="0">
                <a:solidFill>
                  <a:srgbClr val="FF0000"/>
                </a:solidFill>
                <a:latin typeface="Arial"/>
              </a:rPr>
              <a:t>Need Additional Help?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Contact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your USPS representative to assist you through the details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lang="en-US" sz="700" kern="0" dirty="0">
              <a:solidFill>
                <a:srgbClr val="000000"/>
              </a:solidFill>
              <a:latin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Contact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– Andy Phillips – andy.phillips@presortmailer.org</a:t>
            </a:r>
          </a:p>
          <a:p>
            <a:pPr marL="1714500" lvl="3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Sign-up for Mailer Scorecard Analysis Services</a:t>
            </a:r>
          </a:p>
          <a:p>
            <a:pPr marL="1714500" lvl="3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u="sng" kern="0" dirty="0">
                <a:solidFill>
                  <a:srgbClr val="000000"/>
                </a:solidFill>
                <a:latin typeface="Arial"/>
              </a:rPr>
              <a:t>Basic Mailer Scorecard Analysis = No Charge</a:t>
            </a:r>
          </a:p>
          <a:p>
            <a:pPr marL="2171700" lvl="4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Includes Mail Owner Scorecard Analysis</a:t>
            </a:r>
          </a:p>
          <a:p>
            <a:pPr marL="1714500" lvl="3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u="sng" kern="0" dirty="0">
                <a:solidFill>
                  <a:srgbClr val="000000"/>
                </a:solidFill>
                <a:latin typeface="Arial"/>
              </a:rPr>
              <a:t>Level 2 Mailer Scorecard Services = $299.00</a:t>
            </a:r>
          </a:p>
          <a:p>
            <a:pPr marL="2171700" lvl="4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Includes a building a simple KUL for your organization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 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E6C9EEFB-9677-44EC-A4C7-9E78261B0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6258"/>
            <a:ext cx="3657600" cy="19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8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667000"/>
            <a:ext cx="5398506" cy="2450811"/>
          </a:xfrm>
        </p:spPr>
        <p:txBody>
          <a:bodyPr/>
          <a:lstStyle/>
          <a:p>
            <a:r>
              <a:rPr lang="en-US" sz="2800" b="1" u="sng" dirty="0"/>
              <a:t>Pub 685 </a:t>
            </a:r>
            <a:r>
              <a:rPr lang="en-US" sz="2800" dirty="0"/>
              <a:t>– </a:t>
            </a:r>
          </a:p>
          <a:p>
            <a:pPr lvl="1"/>
            <a:r>
              <a:rPr lang="en-US" sz="2000" dirty="0"/>
              <a:t>The USPS Publication for all Streamlined Mail processes and postage assessment information.</a:t>
            </a:r>
          </a:p>
          <a:p>
            <a:pPr lvl="1"/>
            <a:r>
              <a:rPr lang="en-US" sz="2000" b="1" u="sng" dirty="0"/>
              <a:t>Pub 685 </a:t>
            </a:r>
            <a:r>
              <a:rPr lang="en-US" sz="2000" dirty="0"/>
              <a:t>has plenty of details on “how” the USPS assigns UnDocumented Mail pieces to your CRID.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b="1" u="sng" dirty="0">
                <a:solidFill>
                  <a:srgbClr val="374A9F"/>
                </a:solidFill>
              </a:rPr>
              <a:t>USPS Guide to Streamlined 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682" t="7577" r="30114" b="3030"/>
          <a:stretch/>
        </p:blipFill>
        <p:spPr>
          <a:xfrm>
            <a:off x="5550906" y="2123013"/>
            <a:ext cx="3440694" cy="4413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7F522-3678-4187-9818-4F1D908133B5}"/>
              </a:ext>
            </a:extLst>
          </p:cNvPr>
          <p:cNvSpPr txBox="1"/>
          <p:nvPr/>
        </p:nvSpPr>
        <p:spPr>
          <a:xfrm>
            <a:off x="119792" y="55112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https://about.usps.com/publications/pub685/</a:t>
            </a:r>
          </a:p>
        </p:txBody>
      </p:sp>
    </p:spTree>
    <p:extLst>
      <p:ext uri="{BB962C8B-B14F-4D97-AF65-F5344CB8AC3E}">
        <p14:creationId xmlns:p14="http://schemas.microsoft.com/office/powerpoint/2010/main" val="208585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63F3B-18B4-4AA3-9073-38C25036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429000"/>
          </a:xfrm>
        </p:spPr>
        <p:txBody>
          <a:bodyPr/>
          <a:lstStyle/>
          <a:p>
            <a:r>
              <a:rPr lang="en-US" sz="2400" u="sng" dirty="0"/>
              <a:t>Notes on the Mail Owner Scorecard Data</a:t>
            </a:r>
          </a:p>
          <a:p>
            <a:pPr lvl="1"/>
            <a:r>
              <a:rPr lang="en-US" sz="1800" dirty="0"/>
              <a:t>If you do not profile individual mail owners in your mailings you will get limited data.</a:t>
            </a:r>
          </a:p>
          <a:p>
            <a:pPr lvl="1"/>
            <a:r>
              <a:rPr lang="en-US" sz="1800" dirty="0"/>
              <a:t>No Mail Owner Information is available on “jackpot” mail</a:t>
            </a:r>
          </a:p>
          <a:p>
            <a:pPr lvl="1"/>
            <a:r>
              <a:rPr lang="en-US" sz="1800" dirty="0"/>
              <a:t>Exported Report Details</a:t>
            </a:r>
          </a:p>
          <a:p>
            <a:pPr lvl="2"/>
            <a:r>
              <a:rPr lang="en-US" sz="1400" dirty="0"/>
              <a:t>The Report has all the USPS data fields for Full-Service, Move-Update, e-Induction, and Seamless by Mail Owner</a:t>
            </a:r>
          </a:p>
          <a:p>
            <a:pPr lvl="3"/>
            <a:r>
              <a:rPr lang="en-US" sz="1100" dirty="0"/>
              <a:t>This means it is LONG and WIDE</a:t>
            </a:r>
          </a:p>
          <a:p>
            <a:pPr lvl="2"/>
            <a:r>
              <a:rPr lang="en-US" sz="1400" dirty="0"/>
              <a:t>The Mail Owner Data  Reports into 2 columns – exact same data in both. </a:t>
            </a:r>
          </a:p>
          <a:p>
            <a:pPr lvl="1"/>
            <a:r>
              <a:rPr lang="en-US" sz="1800" dirty="0"/>
              <a:t>Edit the report for internal use in Excel showing only the mail owners with errors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394F9-E93B-4D1C-A01F-6E91A017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255A7C1-1DEE-451B-A9BF-4F4237F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14350"/>
          </a:xfrm>
        </p:spPr>
        <p:txBody>
          <a:bodyPr/>
          <a:lstStyle/>
          <a:p>
            <a:r>
              <a:rPr lang="en-US" sz="2800" b="1" u="sng" dirty="0"/>
              <a:t>Accessing the Mail Owner Scorecard Data</a:t>
            </a:r>
          </a:p>
        </p:txBody>
      </p:sp>
    </p:spTree>
    <p:extLst>
      <p:ext uri="{BB962C8B-B14F-4D97-AF65-F5344CB8AC3E}">
        <p14:creationId xmlns:p14="http://schemas.microsoft.com/office/powerpoint/2010/main" val="3242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DCF1A4-7395-4E3C-88A4-FDEE3D08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02" r="33896" b="4441"/>
          <a:stretch/>
        </p:blipFill>
        <p:spPr>
          <a:xfrm>
            <a:off x="990600" y="2362200"/>
            <a:ext cx="5257800" cy="3614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54FF6-37BC-435C-BD8C-A975DED4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5104D36-D5B0-444C-A0CE-E9397A20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2800" b="1" u="sng" dirty="0"/>
              <a:t>Accessing the Mail Owner Scorecard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4228D-856B-4CBB-A7B2-A3BAD46B2ED4}"/>
              </a:ext>
            </a:extLst>
          </p:cNvPr>
          <p:cNvSpPr txBox="1"/>
          <p:nvPr/>
        </p:nvSpPr>
        <p:spPr>
          <a:xfrm>
            <a:off x="6248400" y="2895600"/>
            <a:ext cx="19812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“I’m a MAIL OWNER or Preparer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EFEADB-A360-498F-AE7D-B309984942D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105400" y="3357265"/>
            <a:ext cx="1143000" cy="3003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8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018E83-978B-4319-9FB2-247E1A11D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4" r="61711" b="47581"/>
          <a:stretch/>
        </p:blipFill>
        <p:spPr>
          <a:xfrm>
            <a:off x="457200" y="2215152"/>
            <a:ext cx="5530702" cy="39516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C08B6-2192-4AE9-B8E2-98E17B3A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7B8793-3A3F-4403-9F7D-519033AC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2800" b="1" u="sng" dirty="0"/>
              <a:t>Accessing the Mail Owner Scorecard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43D9-5A04-45C7-960F-8D86C8123522}"/>
              </a:ext>
            </a:extLst>
          </p:cNvPr>
          <p:cNvSpPr txBox="1"/>
          <p:nvPr/>
        </p:nvSpPr>
        <p:spPr>
          <a:xfrm>
            <a:off x="4594151" y="4495801"/>
            <a:ext cx="1828800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“Select Preparer CRID”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97A3D9-6E5D-4FE4-8653-7C80B838FECC}"/>
              </a:ext>
            </a:extLst>
          </p:cNvPr>
          <p:cNvCxnSpPr>
            <a:cxnSpLocks/>
          </p:cNvCxnSpPr>
          <p:nvPr/>
        </p:nvCxnSpPr>
        <p:spPr>
          <a:xfrm flipH="1" flipV="1">
            <a:off x="3222552" y="4058334"/>
            <a:ext cx="1349448" cy="4374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11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1F8644-F4A2-4E75-B2A5-1E369DDEA4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2963" r="29166" b="12963"/>
          <a:stretch/>
        </p:blipFill>
        <p:spPr>
          <a:xfrm>
            <a:off x="457200" y="2286000"/>
            <a:ext cx="65532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2A835-6BB3-4F6C-9421-E70DC139E5EE}"/>
              </a:ext>
            </a:extLst>
          </p:cNvPr>
          <p:cNvSpPr txBox="1"/>
          <p:nvPr/>
        </p:nvSpPr>
        <p:spPr>
          <a:xfrm>
            <a:off x="3352800" y="5181600"/>
            <a:ext cx="304800" cy="2286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8F1162-FE44-4949-997D-2A7FA8D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57135"/>
          </a:xfrm>
        </p:spPr>
        <p:txBody>
          <a:bodyPr/>
          <a:lstStyle/>
          <a:p>
            <a:r>
              <a:rPr lang="en-US" sz="2800" b="1" u="sng" dirty="0"/>
              <a:t>Accessing the Mail Owner Scorecard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32966-9905-45CC-9F22-27EA77C3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FD6C5-901D-40E9-A07A-20D1D38E6DAE}"/>
              </a:ext>
            </a:extLst>
          </p:cNvPr>
          <p:cNvSpPr/>
          <p:nvPr/>
        </p:nvSpPr>
        <p:spPr>
          <a:xfrm>
            <a:off x="2743200" y="3124200"/>
            <a:ext cx="2819400" cy="60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AA37B-A11F-4873-9331-735630A34E58}"/>
              </a:ext>
            </a:extLst>
          </p:cNvPr>
          <p:cNvSpPr txBox="1"/>
          <p:nvPr/>
        </p:nvSpPr>
        <p:spPr>
          <a:xfrm>
            <a:off x="7315200" y="2743200"/>
            <a:ext cx="12954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Export to Excel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8ED19B-E7B3-4BF8-B8B7-59500ED70225}"/>
              </a:ext>
            </a:extLst>
          </p:cNvPr>
          <p:cNvCxnSpPr>
            <a:cxnSpLocks/>
          </p:cNvCxnSpPr>
          <p:nvPr/>
        </p:nvCxnSpPr>
        <p:spPr>
          <a:xfrm flipH="1">
            <a:off x="6400800" y="3266420"/>
            <a:ext cx="914400" cy="25247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C6C9-8B9C-4523-8A13-D0F014D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C4BD81B-F28D-4805-B99B-247B395D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2800" b="1" u="sng" dirty="0"/>
              <a:t>Accessing the Mail Owner Scorecard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AEF94D-6F2F-47F5-AC93-5B764EC432F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4814" b="40741"/>
          <a:stretch/>
        </p:blipFill>
        <p:spPr>
          <a:xfrm>
            <a:off x="453656" y="2362200"/>
            <a:ext cx="8229600" cy="281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47A07-241D-41CF-B187-EC6CCCACA847}"/>
              </a:ext>
            </a:extLst>
          </p:cNvPr>
          <p:cNvSpPr txBox="1"/>
          <p:nvPr/>
        </p:nvSpPr>
        <p:spPr>
          <a:xfrm>
            <a:off x="3657600" y="4495800"/>
            <a:ext cx="21336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Export – Report Downloads into Excel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C29760-B92F-48FC-8AF6-2DDA2EFAF884}"/>
              </a:ext>
            </a:extLst>
          </p:cNvPr>
          <p:cNvCxnSpPr>
            <a:cxnSpLocks/>
          </p:cNvCxnSpPr>
          <p:nvPr/>
        </p:nvCxnSpPr>
        <p:spPr>
          <a:xfrm flipV="1">
            <a:off x="5791200" y="4572000"/>
            <a:ext cx="2514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3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3DFFE-D6D1-4A13-8EB3-256BE674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r>
              <a:rPr lang="en-US" sz="2000" u="sng" dirty="0"/>
              <a:t>Volumes by Mail Owner by Mail Class</a:t>
            </a:r>
          </a:p>
          <a:p>
            <a:endParaRPr lang="en-US" sz="800" u="sng" dirty="0"/>
          </a:p>
          <a:p>
            <a:r>
              <a:rPr lang="en-US" sz="2000" u="sng" dirty="0"/>
              <a:t>Postal Wizard and Non-Full-Service Mailings by Mail Owner</a:t>
            </a:r>
          </a:p>
          <a:p>
            <a:pPr lvl="1"/>
            <a:r>
              <a:rPr lang="en-US" sz="1800" dirty="0"/>
              <a:t>Will help Identify PW and NFS mailings for your Known UnDoc Log</a:t>
            </a:r>
          </a:p>
          <a:p>
            <a:endParaRPr lang="en-US" sz="700" u="sng" dirty="0"/>
          </a:p>
          <a:p>
            <a:r>
              <a:rPr lang="en-US" sz="2000" u="sng" dirty="0"/>
              <a:t>Full Service – Move Update Errors by Mail Owner</a:t>
            </a:r>
          </a:p>
          <a:p>
            <a:pPr lvl="1"/>
            <a:r>
              <a:rPr lang="en-US" sz="1800" dirty="0"/>
              <a:t>No UnDocumented information by mail owner because the USPS has no data on the IMb to match to this report.</a:t>
            </a:r>
          </a:p>
          <a:p>
            <a:pPr lvl="1"/>
            <a:r>
              <a:rPr lang="en-US" sz="1800" dirty="0"/>
              <a:t>But if you are using the mail owner MID on the mail piece you can see the UnDocs in the UnDoc Summary Report</a:t>
            </a:r>
          </a:p>
          <a:p>
            <a:endParaRPr lang="en-US" sz="800" u="sng" dirty="0"/>
          </a:p>
          <a:p>
            <a:r>
              <a:rPr lang="en-US" sz="2000" u="sng" dirty="0"/>
              <a:t>Seamless Sampling Errors (PAF) by mail owner</a:t>
            </a:r>
          </a:p>
          <a:p>
            <a:pPr lvl="1"/>
            <a:r>
              <a:rPr lang="en-US" sz="1800" dirty="0"/>
              <a:t>Shows you which mail was sampled by the USPS by mail owner and whose mail was in error.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1AC738-024F-4281-8CB2-BD28735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14350"/>
          </a:xfrm>
        </p:spPr>
        <p:txBody>
          <a:bodyPr/>
          <a:lstStyle/>
          <a:p>
            <a:r>
              <a:rPr lang="en-US" sz="2800" b="1" dirty="0"/>
              <a:t>Mail Owner Scorecard Important Data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443F-3D81-4E36-B535-953D471E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A66-CEE4-4D17-A8E1-04ADA7F6E73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450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5CDF73-5E63-453C-87ED-0BAFBFEF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/>
          <a:lstStyle/>
          <a:p>
            <a:r>
              <a:rPr lang="en-US" sz="2400" dirty="0"/>
              <a:t>Downloaded &amp; Edited Mail Owner Scorecard Data Sample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6E014-AAE8-4BC8-A500-F6B46640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49E8-5F8B-4F5D-95FE-472041F2CDD9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A9390-6D47-4B4C-86D2-A181717AFD38}"/>
              </a:ext>
            </a:extLst>
          </p:cNvPr>
          <p:cNvSpPr txBox="1"/>
          <p:nvPr/>
        </p:nvSpPr>
        <p:spPr>
          <a:xfrm>
            <a:off x="379228" y="60541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Helpful Things to know: Basic Excel Skills &amp; Pivot Tables, dates and destinations of the mailings where you know you had issues, mail class, and sequence ranges. 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0D96CE9-72F8-4E2E-AD0B-B3E1ABEA1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454" y="1905000"/>
            <a:ext cx="582309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629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20220</TotalTime>
  <Words>440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Road to Seamless Acceptance</vt:lpstr>
      <vt:lpstr>USPS Guide to Streamlined Mail</vt:lpstr>
      <vt:lpstr>Accessing the Mail Owner Scorecard Data</vt:lpstr>
      <vt:lpstr>Accessing the Mail Owner Scorecard Data</vt:lpstr>
      <vt:lpstr>Accessing the Mail Owner Scorecard Data</vt:lpstr>
      <vt:lpstr>Accessing the Mail Owner Scorecard Data</vt:lpstr>
      <vt:lpstr>Accessing the Mail Owner Scorecard Data</vt:lpstr>
      <vt:lpstr>Mail Owner Scorecard Important Data Fields</vt:lpstr>
      <vt:lpstr>Downloaded &amp; Edited Mail Owner Scorecard Data Sample</vt:lpstr>
      <vt:lpstr>PowerPoint Presentation</vt:lpstr>
    </vt:vector>
  </TitlesOfParts>
  <Company>Orlando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ANDREW PHILLIPS</cp:lastModifiedBy>
  <cp:revision>257</cp:revision>
  <cp:lastPrinted>2020-01-28T22:58:48Z</cp:lastPrinted>
  <dcterms:created xsi:type="dcterms:W3CDTF">2011-01-12T21:32:00Z</dcterms:created>
  <dcterms:modified xsi:type="dcterms:W3CDTF">2020-04-20T12:27:05Z</dcterms:modified>
</cp:coreProperties>
</file>